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3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5" r:id="rId2"/>
    <p:sldMasterId id="2147483753" r:id="rId3"/>
    <p:sldMasterId id="2147483789" r:id="rId4"/>
  </p:sldMasterIdLst>
  <p:notesMasterIdLst>
    <p:notesMasterId r:id="rId8"/>
  </p:notesMasterIdLst>
  <p:sldIdLst>
    <p:sldId id="300" r:id="rId5"/>
    <p:sldId id="301" r:id="rId6"/>
    <p:sldId id="302" r:id="rId7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8BC3"/>
    <a:srgbClr val="E9EDF4"/>
    <a:srgbClr val="BCCFE6"/>
    <a:srgbClr val="DCE6F2"/>
    <a:srgbClr val="F2F2F2"/>
    <a:srgbClr val="00A44A"/>
    <a:srgbClr val="C00000"/>
    <a:srgbClr val="79DCFB"/>
    <a:srgbClr val="C1D5F5"/>
    <a:srgbClr val="28C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50" d="100"/>
          <a:sy n="150" d="100"/>
        </p:scale>
        <p:origin x="-552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8FDE077D-EBD5-4F0D-97BE-7D1752B8F46B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EB25A10F-633F-4361-9C5C-78C4ABCF3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41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5137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0115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113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191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0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3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4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42632"/>
      </p:ext>
    </p:extLst>
  </p:cSld>
  <p:clrMapOvr>
    <a:masterClrMapping/>
  </p:clrMapOvr>
  <p:transition spd="med">
    <p:split orient="vert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5947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7499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4184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2853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58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13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304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04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2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3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4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51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52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22244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20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2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1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9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624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68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26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72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3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5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1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51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52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91244"/>
      </p:ext>
    </p:extLst>
  </p:cSld>
  <p:clrMapOvr>
    <a:masterClrMapping/>
  </p:clrMapOvr>
  <p:transition spd="med"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2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5435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0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13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65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37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591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022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4" y="3844938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281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8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9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76" y="4532326"/>
            <a:ext cx="619125" cy="473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E24F-5FFC-4D01-A10A-C3CF062898F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793685"/>
      </p:ext>
    </p:extLst>
  </p:cSld>
  <p:clrMapOvr>
    <a:masterClrMapping/>
  </p:clrMapOvr>
  <p:transition spd="med"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2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717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15" y="3710535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15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54"/>
            <a:ext cx="8482012" cy="3614071"/>
          </a:xfrm>
        </p:spPr>
        <p:txBody>
          <a:bodyPr lIns="0" tIns="0" rIns="0" bIns="0"/>
          <a:lstStyle>
            <a:lvl1pPr marL="132030" indent="-132030">
              <a:buClr>
                <a:srgbClr val="C00000"/>
              </a:buClr>
              <a:buFont typeface="Arial" pitchFamily="34" charset="0"/>
              <a:buChar char="•"/>
              <a:defRPr sz="21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70004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02035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540013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672041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24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611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1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76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025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28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53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793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0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924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9111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3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2422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916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589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88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3" y="204793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7"/>
            <a:ext cx="3008313" cy="3518298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849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563" indent="0">
              <a:buNone/>
              <a:defRPr sz="2100"/>
            </a:lvl2pPr>
            <a:lvl3pPr marL="685125" indent="0">
              <a:buNone/>
              <a:defRPr sz="1800"/>
            </a:lvl3pPr>
            <a:lvl4pPr marL="1027688" indent="0">
              <a:buNone/>
              <a:defRPr sz="1500"/>
            </a:lvl4pPr>
            <a:lvl5pPr marL="1370251" indent="0">
              <a:buNone/>
              <a:defRPr sz="1500"/>
            </a:lvl5pPr>
            <a:lvl6pPr marL="1712812" indent="0">
              <a:buNone/>
              <a:defRPr sz="1500"/>
            </a:lvl6pPr>
            <a:lvl7pPr marL="2055375" indent="0">
              <a:buNone/>
              <a:defRPr sz="1500"/>
            </a:lvl7pPr>
            <a:lvl8pPr marL="2397939" indent="0">
              <a:buNone/>
              <a:defRPr sz="1500"/>
            </a:lvl8pPr>
            <a:lvl9pPr marL="27405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85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308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18239">
              <a:defRPr/>
            </a:pPr>
            <a:endParaRPr lang="ru-RU" sz="14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870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0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1851670"/>
            <a:ext cx="4176464" cy="864096"/>
          </a:xfrm>
          <a:prstGeom prst="rect">
            <a:avLst/>
          </a:prstGeom>
        </p:spPr>
        <p:txBody>
          <a:bodyPr vert="horz" wrap="square" lIns="104298" tIns="52149" rIns="104298" bIns="52149" rtlCol="0" anchor="ctr">
            <a:noAutofit/>
          </a:bodyPr>
          <a:lstStyle/>
          <a:p>
            <a:pPr algn="ctr" defTabSz="1042950">
              <a:spcBef>
                <a:spcPct val="0"/>
              </a:spcBef>
            </a:pPr>
            <a:r>
              <a:rPr lang="ru-RU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b="1" dirty="0">
                <a:solidFill>
                  <a:prstClr val="white"/>
                </a:solidFill>
              </a:rPr>
            </a:br>
            <a:r>
              <a:rPr lang="ru-RU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296558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59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9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5257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6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5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035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6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5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26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5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950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5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95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4762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35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537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 smtClean="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047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190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398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999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443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84842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76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4506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302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255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3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5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08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 smtClean="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901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5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6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1169"/>
      </p:ext>
    </p:extLst>
  </p:cSld>
  <p:clrMapOvr>
    <a:masterClrMapping/>
  </p:clrMapOvr>
  <p:transition spd="med">
    <p:split orient="vert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864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208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875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298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0963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590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409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7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106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5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5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6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28997"/>
      </p:ext>
    </p:extLst>
  </p:cSld>
  <p:clrMapOvr>
    <a:masterClrMapping/>
  </p:clrMapOvr>
  <p:transition spd="med">
    <p:split orient="vert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70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129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175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85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783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73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1977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4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0216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91" y="367196"/>
            <a:ext cx="7343979" cy="83259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24081" y="4531233"/>
            <a:ext cx="620370" cy="47407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defTabSz="816120" fontAlgn="base">
              <a:spcBef>
                <a:spcPct val="0"/>
              </a:spcBef>
              <a:spcAft>
                <a:spcPct val="0"/>
              </a:spcAft>
              <a:defRPr/>
            </a:pPr>
            <a:fld id="{84E1B3C2-7AE0-4C6C-9691-CB6BB781DB43}" type="slidenum">
              <a:rPr lang="ru-RU" sz="160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3977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816120" fontAlgn="base">
              <a:spcBef>
                <a:spcPct val="0"/>
              </a:spcBef>
              <a:spcAft>
                <a:spcPct val="0"/>
              </a:spcAft>
            </a:pPr>
            <a:fld id="{BC0FED34-FA5E-49CE-80E0-6EC6F7DC304A}" type="slidenum">
              <a:rPr lang="ru-RU" sz="1600" smtClean="0">
                <a:solidFill>
                  <a:srgbClr val="000000"/>
                </a:solidFill>
              </a:rPr>
              <a:pPr defTabSz="81612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5276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52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00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90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506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6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4374" indent="0">
              <a:defRPr>
                <a:latin typeface="+mj-lt"/>
              </a:defRPr>
            </a:lvl2pPr>
            <a:lvl3pPr marL="526390" indent="-217999">
              <a:defRPr>
                <a:latin typeface="+mj-lt"/>
              </a:defRPr>
            </a:lvl3pPr>
            <a:lvl4pPr marL="0" indent="301744">
              <a:defRPr>
                <a:latin typeface="+mj-lt"/>
              </a:defRPr>
            </a:lvl4pPr>
            <a:lvl5pPr marL="120164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95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429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5926767" y="3845477"/>
            <a:ext cx="923088" cy="282930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74A1ECF9-B09A-4FAA-BE6C-2D79A87DF503}" type="slidenum">
              <a:rPr lang="ru-RU" sz="2100">
                <a:solidFill>
                  <a:prstClr val="black">
                    <a:tint val="75000"/>
                  </a:prstClr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18" y="1442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2689" indent="3040">
              <a:defRPr>
                <a:latin typeface="+mj-lt"/>
              </a:defRPr>
            </a:lvl2pPr>
            <a:lvl3pPr marL="580393" indent="-240361">
              <a:tabLst/>
              <a:defRPr>
                <a:latin typeface="+mj-lt"/>
              </a:defRPr>
            </a:lvl3pPr>
            <a:lvl4pPr marL="0" indent="332689">
              <a:lnSpc>
                <a:spcPts val="1722"/>
              </a:lnSpc>
              <a:spcBef>
                <a:spcPts val="383"/>
              </a:spcBef>
              <a:defRPr>
                <a:latin typeface="+mj-lt"/>
              </a:defRPr>
            </a:lvl4pPr>
            <a:lvl5pPr>
              <a:lnSpc>
                <a:spcPts val="1722"/>
              </a:lnSpc>
              <a:spcBef>
                <a:spcPts val="38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84401" tIns="42190" rIns="84401" bIns="42190" rtlCol="0">
            <a:noAutofit/>
          </a:bodyPr>
          <a:lstStyle/>
          <a:p>
            <a:pPr defTabSz="765994"/>
            <a:endParaRPr lang="ru-RU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979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58" y="35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72"/>
            <a:ext cx="7320689" cy="3621941"/>
          </a:xfrm>
          <a:prstGeom prst="rect">
            <a:avLst/>
          </a:prstGeom>
        </p:spPr>
        <p:txBody>
          <a:bodyPr/>
          <a:lstStyle>
            <a:lvl1pPr marL="335588" indent="0">
              <a:buFontTx/>
              <a:buNone/>
              <a:defRPr b="1">
                <a:latin typeface="+mj-lt"/>
              </a:defRPr>
            </a:lvl1pPr>
            <a:lvl2pPr marL="335588" indent="0">
              <a:defRPr>
                <a:latin typeface="+mj-lt"/>
              </a:defRPr>
            </a:lvl2pPr>
            <a:lvl3pPr marL="580393" indent="-240361">
              <a:defRPr>
                <a:latin typeface="+mj-lt"/>
              </a:defRPr>
            </a:lvl3pPr>
            <a:lvl4pPr marL="0" indent="332689">
              <a:defRPr>
                <a:latin typeface="+mj-lt"/>
              </a:defRPr>
            </a:lvl4pPr>
            <a:lvl5pPr marL="13248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979"/>
            <a:ext cx="7337901" cy="829352"/>
          </a:xfrm>
          <a:prstGeom prst="rect">
            <a:avLst/>
          </a:prstGeom>
        </p:spPr>
        <p:txBody>
          <a:bodyPr/>
          <a:lstStyle>
            <a:lvl1pPr marL="0" marR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200"/>
            </a:lvl1pPr>
          </a:lstStyle>
          <a:p>
            <a:pPr marL="0" marR="0" lvl="0" indent="0" defTabSz="9629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0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D7E63A33-8271-4DD0-9C48-789913D7C115}" type="slidenum">
              <a:rPr lang="en-US" sz="2100" smtClean="0">
                <a:solidFill>
                  <a:prstClr val="black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904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65" y="3845743"/>
            <a:ext cx="923925" cy="282179"/>
          </a:xfrm>
          <a:prstGeom prst="rect">
            <a:avLst/>
          </a:prstGeom>
          <a:noFill/>
          <a:ln>
            <a:noFill/>
          </a:ln>
          <a:extLst/>
        </p:spPr>
        <p:txBody>
          <a:bodyPr lIns="80147" tIns="40074" rIns="80147" bIns="40074"/>
          <a:lstStyle>
            <a:lvl1pPr defTabSz="9128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1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  <a:prstGeom prst="rect">
            <a:avLst/>
          </a:prstGeo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>
          <a:xfrm>
            <a:off x="8324853" y="4531544"/>
            <a:ext cx="619125" cy="473869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BBDBFBC8-20FC-4503-9B13-FEB0774701F7}" type="slidenum">
              <a:rPr lang="ru-RU" sz="2100">
                <a:solidFill>
                  <a:srgbClr val="000000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548208"/>
      </p:ext>
    </p:extLst>
  </p:cSld>
  <p:clrMapOvr>
    <a:masterClrMapping/>
  </p:clrMapOvr>
  <p:transition spd="med">
    <p:split orient="vert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978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664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507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3" y="1443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780" y="1205163"/>
            <a:ext cx="7320689" cy="3621940"/>
          </a:xfrm>
          <a:prstGeom prst="rect">
            <a:avLst/>
          </a:prstGeom>
        </p:spPr>
        <p:txBody>
          <a:bodyPr/>
          <a:lstStyle>
            <a:lvl1pPr marL="304374" indent="0">
              <a:buFontTx/>
              <a:buNone/>
              <a:defRPr b="1">
                <a:latin typeface="+mj-lt"/>
              </a:defRPr>
            </a:lvl1pPr>
            <a:lvl2pPr marL="301744" indent="2714">
              <a:defRPr>
                <a:latin typeface="+mj-lt"/>
              </a:defRPr>
            </a:lvl2pPr>
            <a:lvl3pPr marL="526390" indent="-217999">
              <a:tabLst/>
              <a:defRPr>
                <a:latin typeface="+mj-lt"/>
              </a:defRPr>
            </a:lvl3pPr>
            <a:lvl4pPr marL="0" indent="301744">
              <a:lnSpc>
                <a:spcPts val="1537"/>
              </a:lnSpc>
              <a:spcBef>
                <a:spcPts val="342"/>
              </a:spcBef>
              <a:defRPr>
                <a:latin typeface="+mj-lt"/>
              </a:defRPr>
            </a:lvl4pPr>
            <a:lvl5pPr>
              <a:lnSpc>
                <a:spcPts val="1537"/>
              </a:lnSpc>
              <a:spcBef>
                <a:spcPts val="34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9" y="3845313"/>
            <a:ext cx="923618" cy="282640"/>
          </a:xfrm>
          <a:prstGeom prst="rect">
            <a:avLst/>
          </a:prstGeom>
          <a:noFill/>
        </p:spPr>
        <p:txBody>
          <a:bodyPr wrap="square" lIns="76554" tIns="38275" rIns="76554" bIns="38275" rtlCol="0">
            <a:noAutofit/>
          </a:bodyPr>
          <a:lstStyle/>
          <a:p>
            <a:pPr defTabSz="694749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95"/>
            <a:ext cx="7337192" cy="829352"/>
          </a:xfrm>
          <a:prstGeom prst="rect">
            <a:avLst/>
          </a:prstGeom>
        </p:spPr>
        <p:txBody>
          <a:bodyPr/>
          <a:lstStyle>
            <a:lvl1pPr marL="0" marR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600"/>
            </a:lvl1pPr>
          </a:lstStyle>
          <a:p>
            <a:pPr marL="0" marR="0" lvl="0" indent="0" defTabSz="8733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>
          <a:xfrm>
            <a:off x="8324187" y="4531082"/>
            <a:ext cx="619712" cy="473875"/>
          </a:xfrm>
          <a:prstGeom prst="rect">
            <a:avLst/>
          </a:prstGeom>
        </p:spPr>
        <p:txBody>
          <a:bodyPr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fld id="{E20E89E6-FE54-4E13-859C-1FA908D70D39}" type="slidenum">
              <a:rPr lang="ru-RU" sz="2100" smtClean="0">
                <a:solidFill>
                  <a:prstClr val="white"/>
                </a:solidFill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4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image" Target="../media/image5.gi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slideLayout" Target="../slideLayouts/slideLayout69.xml"/><Relationship Id="rId26" Type="http://schemas.openxmlformats.org/officeDocument/2006/relationships/slideLayout" Target="../slideLayouts/slideLayout77.xml"/><Relationship Id="rId3" Type="http://schemas.openxmlformats.org/officeDocument/2006/relationships/slideLayout" Target="../slideLayouts/slideLayout54.xml"/><Relationship Id="rId21" Type="http://schemas.openxmlformats.org/officeDocument/2006/relationships/slideLayout" Target="../slideLayouts/slideLayout72.xml"/><Relationship Id="rId34" Type="http://schemas.openxmlformats.org/officeDocument/2006/relationships/slideLayout" Target="../slideLayouts/slideLayout85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5" Type="http://schemas.openxmlformats.org/officeDocument/2006/relationships/slideLayout" Target="../slideLayouts/slideLayout76.xml"/><Relationship Id="rId33" Type="http://schemas.openxmlformats.org/officeDocument/2006/relationships/slideLayout" Target="../slideLayouts/slideLayout84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71.xml"/><Relationship Id="rId29" Type="http://schemas.openxmlformats.org/officeDocument/2006/relationships/slideLayout" Target="../slideLayouts/slideLayout80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24" Type="http://schemas.openxmlformats.org/officeDocument/2006/relationships/slideLayout" Target="../slideLayouts/slideLayout75.xml"/><Relationship Id="rId32" Type="http://schemas.openxmlformats.org/officeDocument/2006/relationships/slideLayout" Target="../slideLayouts/slideLayout83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23" Type="http://schemas.openxmlformats.org/officeDocument/2006/relationships/slideLayout" Target="../slideLayouts/slideLayout74.xml"/><Relationship Id="rId28" Type="http://schemas.openxmlformats.org/officeDocument/2006/relationships/slideLayout" Target="../slideLayouts/slideLayout79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70.xml"/><Relationship Id="rId31" Type="http://schemas.openxmlformats.org/officeDocument/2006/relationships/slideLayout" Target="../slideLayouts/slideLayout82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Relationship Id="rId22" Type="http://schemas.openxmlformats.org/officeDocument/2006/relationships/slideLayout" Target="../slideLayouts/slideLayout73.xml"/><Relationship Id="rId27" Type="http://schemas.openxmlformats.org/officeDocument/2006/relationships/slideLayout" Target="../slideLayouts/slideLayout78.xml"/><Relationship Id="rId30" Type="http://schemas.openxmlformats.org/officeDocument/2006/relationships/slideLayout" Target="../slideLayouts/slideLayout81.xml"/><Relationship Id="rId35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18" Type="http://schemas.openxmlformats.org/officeDocument/2006/relationships/slideLayout" Target="../slideLayouts/slideLayout103.xml"/><Relationship Id="rId26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88.xml"/><Relationship Id="rId21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17" Type="http://schemas.openxmlformats.org/officeDocument/2006/relationships/slideLayout" Target="../slideLayouts/slideLayout102.xml"/><Relationship Id="rId25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87.xml"/><Relationship Id="rId16" Type="http://schemas.openxmlformats.org/officeDocument/2006/relationships/slideLayout" Target="../slideLayouts/slideLayout101.xml"/><Relationship Id="rId20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24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90.xml"/><Relationship Id="rId15" Type="http://schemas.openxmlformats.org/officeDocument/2006/relationships/slideLayout" Target="../slideLayouts/slideLayout100.xml"/><Relationship Id="rId23" Type="http://schemas.openxmlformats.org/officeDocument/2006/relationships/slideLayout" Target="../slideLayouts/slideLayout108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9.xml"/><Relationship Id="rId22" Type="http://schemas.openxmlformats.org/officeDocument/2006/relationships/slideLayout" Target="../slideLayouts/slideLayout107.xml"/><Relationship Id="rId2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47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2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718239"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 defTabSz="718239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489" y="83349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096" y="831062"/>
            <a:ext cx="7418387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4" tIns="34257" rIns="68514" bIns="34257" anchor="ctr"/>
          <a:lstStyle/>
          <a:p>
            <a:pPr algn="ctr" defTabSz="718239">
              <a:defRPr/>
            </a:pPr>
            <a:endParaRPr lang="ru-RU" sz="14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42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342563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685125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027688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370251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56922" indent="-256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664" indent="-21410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406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70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532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95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656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9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783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3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2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688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251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812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37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939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50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42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  <p:sldLayoutId id="2147483774" r:id="rId20"/>
    <p:sldLayoutId id="2147483775" r:id="rId21"/>
    <p:sldLayoutId id="2147483776" r:id="rId22"/>
    <p:sldLayoutId id="2147483777" r:id="rId23"/>
    <p:sldLayoutId id="2147483778" r:id="rId24"/>
    <p:sldLayoutId id="2147483779" r:id="rId25"/>
    <p:sldLayoutId id="2147483780" r:id="rId26"/>
    <p:sldLayoutId id="2147483781" r:id="rId27"/>
    <p:sldLayoutId id="2147483782" r:id="rId28"/>
    <p:sldLayoutId id="2147483783" r:id="rId29"/>
    <p:sldLayoutId id="2147483784" r:id="rId30"/>
    <p:sldLayoutId id="2147483785" r:id="rId31"/>
    <p:sldLayoutId id="2147483786" r:id="rId32"/>
    <p:sldLayoutId id="2147483787" r:id="rId33"/>
    <p:sldLayoutId id="2147483788" r:id="rId34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" y="0"/>
            <a:ext cx="9142643" cy="5141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21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8" r:id="rId18"/>
    <p:sldLayoutId id="2147483809" r:id="rId19"/>
    <p:sldLayoutId id="2147483810" r:id="rId20"/>
    <p:sldLayoutId id="2147483811" r:id="rId21"/>
    <p:sldLayoutId id="2147483812" r:id="rId22"/>
    <p:sldLayoutId id="2147483813" r:id="rId23"/>
    <p:sldLayoutId id="2147483814" r:id="rId24"/>
    <p:sldLayoutId id="2147483815" r:id="rId25"/>
    <p:sldLayoutId id="2147483816" r:id="rId26"/>
  </p:sldLayoutIdLst>
  <p:hf hdr="0" ftr="0" dt="0"/>
  <p:txStyles>
    <p:titleStyle>
      <a:lvl1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5628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1270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66919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22557" algn="l" defTabSz="811301" rtl="0" eaLnBrk="1" fontAlgn="base" hangingPunct="1">
        <a:lnSpc>
          <a:spcPts val="4062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775" indent="-282775" algn="l" defTabSz="811301" rtl="0" eaLnBrk="1" fontAlgn="base" hangingPunct="1">
        <a:spcBef>
          <a:spcPct val="20000"/>
        </a:spcBef>
        <a:spcAft>
          <a:spcPct val="0"/>
        </a:spcAft>
        <a:buFont typeface="+mj-lt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2775" indent="7285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900">
          <a:solidFill>
            <a:srgbClr val="504F53"/>
          </a:solidFill>
          <a:latin typeface="+mn-lt"/>
        </a:defRPr>
      </a:lvl2pPr>
      <a:lvl3pPr marL="554462" indent="-202519" algn="l" defTabSz="811301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244743" indent="-964425" algn="just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300">
          <a:solidFill>
            <a:srgbClr val="504F53"/>
          </a:solidFill>
          <a:latin typeface="+mn-lt"/>
        </a:defRPr>
      </a:lvl4pPr>
      <a:lvl5pPr marL="111631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5pPr>
      <a:lvl6pPr marL="1471952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6pPr>
      <a:lvl7pPr marL="1827589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7pPr>
      <a:lvl8pPr marL="2183234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8pPr>
      <a:lvl9pPr marL="2538873" indent="306248" algn="l" defTabSz="811301" rtl="0" eaLnBrk="1" fontAlgn="base" hangingPunct="1">
        <a:lnSpc>
          <a:spcPts val="1409"/>
        </a:lnSpc>
        <a:spcBef>
          <a:spcPts val="313"/>
        </a:spcBef>
        <a:spcAft>
          <a:spcPct val="0"/>
        </a:spcAft>
        <a:buFont typeface="Arial" pitchFamily="34" charset="0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28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127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91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55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8199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40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9477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45114" algn="l" defTabSz="71127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16833"/>
              </p:ext>
            </p:extLst>
          </p:nvPr>
        </p:nvGraphicFramePr>
        <p:xfrm>
          <a:off x="322414" y="1361035"/>
          <a:ext cx="4220788" cy="3088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5643"/>
                <a:gridCol w="120729"/>
                <a:gridCol w="393786"/>
                <a:gridCol w="250127"/>
                <a:gridCol w="181921"/>
                <a:gridCol w="743722"/>
                <a:gridCol w="480414"/>
                <a:gridCol w="445229"/>
                <a:gridCol w="120729"/>
                <a:gridCol w="120729"/>
                <a:gridCol w="437759"/>
              </a:tblGrid>
              <a:tr h="144016"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Сумма прописью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391"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ИНН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КПП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Сумма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703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69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Плательщик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45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95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Банк плательщика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45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ОТДЕЛЕНИЕ ТУЛА БАНКА РОССИИ//УФК по Тульской области, г. Тула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БИК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017003983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337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40102810445370000059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192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Банк получателя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586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ИНН  7727406020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КПП  770801001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Сч. №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03100643000000018500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86">
                <a:tc rowSpan="2"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Казначейство России (ФНС России)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Вид оп.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Срок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Наз. пл.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Очер.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 gridSpan="4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Получатель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Код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Рез. поле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3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КБК</a:t>
                      </a:r>
                      <a:r>
                        <a:rPr lang="ru-RU" sz="8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выбирается из списка</a:t>
                      </a:r>
                      <a:endParaRPr lang="ru-RU" sz="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011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195">
                <a:tc gridSpan="11"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Назначение платежа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44" marR="87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899409"/>
              </p:ext>
            </p:extLst>
          </p:nvPr>
        </p:nvGraphicFramePr>
        <p:xfrm>
          <a:off x="323527" y="915566"/>
          <a:ext cx="4220791" cy="359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2324"/>
                <a:gridCol w="816025"/>
                <a:gridCol w="116809"/>
                <a:gridCol w="816025"/>
                <a:gridCol w="174804"/>
                <a:gridCol w="174804"/>
              </a:tblGrid>
              <a:tr h="228600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ПЛАТЕЖНОЕ ПОРУЧЕНИЕ </a:t>
                      </a:r>
                      <a:r>
                        <a:rPr lang="ru-RU" sz="800" dirty="0" smtClean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01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Дата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Вид платежа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55498"/>
              </p:ext>
            </p:extLst>
          </p:nvPr>
        </p:nvGraphicFramePr>
        <p:xfrm>
          <a:off x="323530" y="576575"/>
          <a:ext cx="4220788" cy="262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2"/>
                <a:gridCol w="369939"/>
                <a:gridCol w="926205"/>
                <a:gridCol w="1084086"/>
                <a:gridCol w="90445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0401060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Поступ</a:t>
                      </a:r>
                      <a:r>
                        <a:rPr lang="ru-RU" sz="800" dirty="0">
                          <a:effectLst/>
                        </a:rPr>
                        <a:t>. в банк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Списано со </a:t>
                      </a:r>
                      <a:r>
                        <a:rPr lang="ru-RU" sz="800" dirty="0" err="1">
                          <a:effectLst/>
                        </a:rPr>
                        <a:t>сч</a:t>
                      </a:r>
                      <a:r>
                        <a:rPr lang="ru-RU" sz="800" dirty="0">
                          <a:effectLst/>
                        </a:rPr>
                        <a:t>. плат.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416490" y="52095"/>
            <a:ext cx="4127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800" dirty="0"/>
              <a:t>Приложение </a:t>
            </a:r>
            <a:r>
              <a:rPr lang="ru-RU" sz="800" dirty="0" smtClean="0"/>
              <a:t>2 к </a:t>
            </a:r>
            <a:r>
              <a:rPr lang="ru-RU" sz="800" dirty="0"/>
              <a:t>Положению Банка </a:t>
            </a:r>
            <a:r>
              <a:rPr lang="ru-RU" sz="800" dirty="0" smtClean="0"/>
              <a:t>России от </a:t>
            </a:r>
            <a:r>
              <a:rPr lang="ru-RU" sz="800" dirty="0"/>
              <a:t>29 июня 2021 года № </a:t>
            </a:r>
            <a:r>
              <a:rPr lang="ru-RU" sz="800" dirty="0" smtClean="0"/>
              <a:t>762-П «</a:t>
            </a:r>
            <a:r>
              <a:rPr lang="ru-RU" sz="800" dirty="0"/>
              <a:t>О правилах осуществления перевода денежных средств</a:t>
            </a:r>
            <a:r>
              <a:rPr lang="ru-RU" sz="800" dirty="0" smtClean="0"/>
              <a:t>» </a:t>
            </a:r>
            <a:r>
              <a:rPr lang="en-US" sz="800" dirty="0" smtClean="0"/>
              <a:t>(</a:t>
            </a:r>
            <a:r>
              <a:rPr lang="en-US" sz="800" dirty="0" err="1"/>
              <a:t>форма</a:t>
            </a:r>
            <a:r>
              <a:rPr lang="en-US" sz="800" dirty="0"/>
              <a:t>)</a:t>
            </a:r>
            <a:endParaRPr lang="ru-RU" sz="8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570481"/>
              </p:ext>
            </p:extLst>
          </p:nvPr>
        </p:nvGraphicFramePr>
        <p:xfrm>
          <a:off x="328216" y="4548050"/>
          <a:ext cx="4216102" cy="476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7977"/>
                <a:gridCol w="1397977"/>
                <a:gridCol w="1420148"/>
              </a:tblGrid>
              <a:tr h="87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Сергеев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4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М.П.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Скругленный прямоугольник 37"/>
          <p:cNvSpPr/>
          <p:nvPr/>
        </p:nvSpPr>
        <p:spPr>
          <a:xfrm>
            <a:off x="5148064" y="1971309"/>
            <a:ext cx="3521348" cy="129397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ru-RU" sz="1000" b="1" dirty="0" smtClean="0">
                <a:latin typeface="Arial Narrow" pitchFamily="34" charset="0"/>
              </a:rPr>
              <a:t>Реквизиты налогоплательщика: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в </a:t>
            </a:r>
            <a:r>
              <a:rPr lang="ru-RU" sz="1000" b="1" dirty="0">
                <a:latin typeface="Arial Narrow" pitchFamily="34" charset="0"/>
              </a:rPr>
              <a:t>поле «102» КПП в случае если налогоплательщик </a:t>
            </a:r>
            <a:r>
              <a:rPr lang="ru-RU" sz="1000" b="1" dirty="0" err="1">
                <a:latin typeface="Arial Narrow" pitchFamily="34" charset="0"/>
              </a:rPr>
              <a:t>физ.лицо</a:t>
            </a:r>
            <a:r>
              <a:rPr lang="ru-RU" sz="1000" b="1" dirty="0">
                <a:latin typeface="Arial Narrow" pitchFamily="34" charset="0"/>
              </a:rPr>
              <a:t> или ИП – 0; в случае если налогоплательщик </a:t>
            </a:r>
            <a:r>
              <a:rPr lang="ru-RU" sz="1000" b="1" dirty="0" err="1">
                <a:latin typeface="Arial Narrow" pitchFamily="34" charset="0"/>
              </a:rPr>
              <a:t>юр.лицо</a:t>
            </a:r>
            <a:r>
              <a:rPr lang="ru-RU" sz="1000" b="1" dirty="0">
                <a:latin typeface="Arial Narrow" pitchFamily="34" charset="0"/>
              </a:rPr>
              <a:t> – КПП </a:t>
            </a:r>
            <a:r>
              <a:rPr lang="ru-RU" sz="1000" b="1" dirty="0" smtClean="0">
                <a:latin typeface="Arial Narrow" pitchFamily="34" charset="0"/>
              </a:rPr>
              <a:t>налогоплательщика;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в </a:t>
            </a:r>
            <a:r>
              <a:rPr lang="ru-RU" sz="1000" b="1" dirty="0">
                <a:latin typeface="Arial Narrow" pitchFamily="34" charset="0"/>
              </a:rPr>
              <a:t>поле «60» ИНН </a:t>
            </a:r>
            <a:r>
              <a:rPr lang="ru-RU" sz="1000" b="1" dirty="0" smtClean="0">
                <a:latin typeface="Arial Narrow" pitchFamily="34" charset="0"/>
              </a:rPr>
              <a:t>налогоплательщика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b="1" dirty="0" smtClean="0">
                <a:latin typeface="Arial Narrow" pitchFamily="34" charset="0"/>
              </a:rPr>
              <a:t>наименование налогоплательщика</a:t>
            </a:r>
            <a:endParaRPr lang="ru-RU" sz="1000" b="1" dirty="0">
              <a:latin typeface="Arial Narrow" pitchFamily="34" charset="0"/>
            </a:endParaRPr>
          </a:p>
          <a:p>
            <a:pPr marL="171450" indent="-171450">
              <a:buFontTx/>
              <a:buChar char="-"/>
            </a:pPr>
            <a:endParaRPr lang="ru-RU" sz="1000" b="1" dirty="0">
              <a:latin typeface="Arial Narrow" pitchFamily="34" charset="0"/>
            </a:endParaRPr>
          </a:p>
        </p:txBody>
      </p:sp>
      <p:cxnSp>
        <p:nvCxnSpPr>
          <p:cNvPr id="45" name="Прямая со стрелкой 44"/>
          <p:cNvCxnSpPr>
            <a:stCxn id="38" idx="1"/>
          </p:cNvCxnSpPr>
          <p:nvPr/>
        </p:nvCxnSpPr>
        <p:spPr>
          <a:xfrm flipH="1" flipV="1">
            <a:off x="1871700" y="1563638"/>
            <a:ext cx="3276364" cy="10546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0" y="6366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u="sng" dirty="0" smtClean="0"/>
              <a:t>Уплата государственной пошлины</a:t>
            </a:r>
            <a:endParaRPr lang="ru-RU" sz="1600" i="1" u="sng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20878" y="3826185"/>
            <a:ext cx="3521348" cy="44267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1000" b="1" dirty="0" smtClean="0">
                <a:latin typeface="Arial Narrow" pitchFamily="34" charset="0"/>
              </a:rPr>
              <a:t>Указывается конкретный </a:t>
            </a:r>
            <a:r>
              <a:rPr lang="ru-RU" sz="1000" b="1" dirty="0" smtClean="0">
                <a:latin typeface="Arial Narrow" pitchFamily="34" charset="0"/>
              </a:rPr>
              <a:t>КБК (</a:t>
            </a:r>
            <a:r>
              <a:rPr lang="ru-RU" sz="1000" b="1" dirty="0" smtClean="0">
                <a:latin typeface="Arial Narrow" pitchFamily="34" charset="0"/>
              </a:rPr>
              <a:t>список приведен на следующих слайдах)</a:t>
            </a:r>
          </a:p>
        </p:txBody>
      </p:sp>
      <p:cxnSp>
        <p:nvCxnSpPr>
          <p:cNvPr id="4" name="Прямая со стрелкой 3"/>
          <p:cNvCxnSpPr>
            <a:stCxn id="19" idx="1"/>
          </p:cNvCxnSpPr>
          <p:nvPr/>
        </p:nvCxnSpPr>
        <p:spPr>
          <a:xfrm flipH="1" flipV="1">
            <a:off x="1187624" y="3979318"/>
            <a:ext cx="3833254" cy="682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958" y="3598018"/>
            <a:ext cx="21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20" name="Прямая со стрелкой 19"/>
          <p:cNvCxnSpPr>
            <a:stCxn id="38" idx="1"/>
          </p:cNvCxnSpPr>
          <p:nvPr/>
        </p:nvCxnSpPr>
        <p:spPr>
          <a:xfrm flipH="1" flipV="1">
            <a:off x="971600" y="1563638"/>
            <a:ext cx="4176464" cy="10546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8" idx="1"/>
          </p:cNvCxnSpPr>
          <p:nvPr/>
        </p:nvCxnSpPr>
        <p:spPr>
          <a:xfrm flipH="1" flipV="1">
            <a:off x="1187624" y="1995686"/>
            <a:ext cx="3960440" cy="62260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568" y="63664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/>
              <a:t>Список КБК не входящих в ЕНП для перечисления </a:t>
            </a:r>
            <a:r>
              <a:rPr lang="ru-RU" sz="1400" b="1" i="1" u="sng" dirty="0" smtClean="0"/>
              <a:t>государственной пошлины</a:t>
            </a:r>
            <a:endParaRPr lang="ru-RU" sz="1400" i="1" u="sng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679251"/>
              </p:ext>
            </p:extLst>
          </p:nvPr>
        </p:nvGraphicFramePr>
        <p:xfrm>
          <a:off x="323528" y="411514"/>
          <a:ext cx="7632847" cy="4641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506"/>
                <a:gridCol w="6004341"/>
              </a:tblGrid>
              <a:tr h="933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Код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7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18210801000011050110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 арбитражных судах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18210802000011050110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Конституционным Судом Российской Федерации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18210803010011050110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18210803020011050110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по делам, рассматриваемым Верховным Судом Российской Федерации  (государственная пошлина, уплачиваемая при обращении в суды)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18210807010010000110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государственную регистрацию юридического лица, физических лиц в качестве индивидуальных предпринимателей, изменений, вносимых в учредительные документы юридического лица, за государственную регистрацию ликвидации юридического лица и другие юридически значимые действия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18210807030010000110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право использования наименований "Россия", "Российская Федерация" и образованных на их основе слов и словосочетаний в наименованиях юридических лиц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18210807081010300110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предоставление лицензии)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18210807081010400110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внесение изменений в реестр лицензий на основании заявления о внесении изменений в реестр лицензий или переоформление лицензии, связанные с внесением дополнений в сведения об адресах мест осуществления лицензируемого вида деятельности, о выполняемых работах и об оказываемых услугах в составе лицензируемого вида деятельности, в том числе о реализуемых образовательных программах)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4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18210807081010500110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внесение изменений в реестр лицензий на основании заявления о внесении изменений в реестр лицензий или переоформление лицензии в других случаях, за исключением случая изменения сведений об автобусах, используемых и (или) приобретенных для осуществления лицензируемого вида деятельности по перевозкам пассажиров и иных лиц автобусами)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6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18210807081010700110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 (государственная пошлина за выдачу дубликата документа, подтверждающего наличие лицензии)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18210807081010000110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совершение действий, связанных с лицензированием, с проведением аттестации в случаях, если такая аттестация предусмотрена законодательством Российской Федерации, зачисляемая в федеральный бюджет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18210807200010039110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Прочие государственные пошлины за государственную регистрацию, а также за совершение прочих юридически значимых действий (государственная пошлина за совершение прочих юридически значимых действий)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18210807200010040110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Прочие государственные пошлины за государственную регистрацию, а также за совершение прочих юридически значимых действий (государственная пошлина за аккредитацию филиалов, представительств иностранных организаций, создаваемых на территории Российской Федерации)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18210807310010000110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повторную выдачу свидетельства о постановке на учет в налоговом органе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18210807320010000110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 dirty="0">
                          <a:effectLst/>
                        </a:rPr>
                        <a:t>Государственная пошлина за рассмотрение заявления о заключении соглашения о ценообразовании, заявления о внесении изменений в соглашение о ценообразовании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45" marR="4245" marT="42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8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470"/>
            <a:ext cx="1368152" cy="12955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568" y="63664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/>
              <a:t>Список КБК </a:t>
            </a:r>
            <a:r>
              <a:rPr lang="ru-RU" sz="1400" b="1" i="1" u="sng" dirty="0" smtClean="0"/>
              <a:t>входящих </a:t>
            </a:r>
            <a:r>
              <a:rPr lang="ru-RU" sz="1400" b="1" i="1" u="sng" dirty="0" smtClean="0"/>
              <a:t>в ЕНП для перечисления </a:t>
            </a:r>
            <a:r>
              <a:rPr lang="ru-RU" sz="1400" b="1" i="1" u="sng" dirty="0" smtClean="0"/>
              <a:t>государственной пошлины</a:t>
            </a:r>
            <a:endParaRPr lang="ru-RU" sz="1400" i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782839"/>
              </p:ext>
            </p:extLst>
          </p:nvPr>
        </p:nvGraphicFramePr>
        <p:xfrm>
          <a:off x="457200" y="915567"/>
          <a:ext cx="7499176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953"/>
                <a:gridCol w="6022223"/>
              </a:tblGrid>
              <a:tr h="3364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Код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18210801000011060110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Государственная пошлина по делам, рассматриваемым в арбитражных судах (государственная пошлина, уплачиваемая на основании судебных актов по результатам рассмотрения дел по существу)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8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18210803010011060110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 (государственная пошлина, уплачиваемая на основании судебных актов по результатам рассмотрения дел по существу)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39552" y="3353211"/>
            <a:ext cx="7416824" cy="8853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!!!</a:t>
            </a:r>
            <a:r>
              <a:rPr lang="ru-RU" dirty="0"/>
              <a:t> Данные КБК входят в ЕНС, поэтому при заполнении платежного поручения необходимо указывать КБК ЕНП </a:t>
            </a:r>
            <a:r>
              <a:rPr lang="ru-RU" b="1" i="1" dirty="0"/>
              <a:t>18201061201010000510</a:t>
            </a:r>
            <a:endParaRPr lang="ru-RU" b="1" i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Авдеенко_широкий_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6004</TotalTime>
  <Words>808</Words>
  <Application>Microsoft Office PowerPoint</Application>
  <PresentationFormat>Экран (16:9)</PresentationFormat>
  <Paragraphs>118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12_Авдеенко_широкий_1</vt:lpstr>
      <vt:lpstr>5_Специальное оформление</vt:lpstr>
      <vt:lpstr>Авдеенко_широкий_1</vt:lpstr>
      <vt:lpstr>1_Авдеенко_широкий_1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ПОЛЬЗОВАТЕЛЬСКИЕ ЗАДАНИЯ ПО СОСТОЯНИЮ НА 14.12.2020</dc:title>
  <dc:creator>Бородулина Марина Александровна</dc:creator>
  <cp:lastModifiedBy>Калинина Наталья Николаевна</cp:lastModifiedBy>
  <cp:revision>421</cp:revision>
  <cp:lastPrinted>2023-08-01T08:53:21Z</cp:lastPrinted>
  <dcterms:created xsi:type="dcterms:W3CDTF">2020-12-14T12:57:31Z</dcterms:created>
  <dcterms:modified xsi:type="dcterms:W3CDTF">2023-08-01T14:14:53Z</dcterms:modified>
</cp:coreProperties>
</file>